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316" r:id="rId2"/>
    <p:sldId id="440" r:id="rId3"/>
    <p:sldId id="441" r:id="rId4"/>
    <p:sldId id="355" r:id="rId5"/>
    <p:sldId id="315" r:id="rId6"/>
    <p:sldId id="345" r:id="rId7"/>
    <p:sldId id="344" r:id="rId8"/>
    <p:sldId id="392" r:id="rId9"/>
    <p:sldId id="388" r:id="rId10"/>
    <p:sldId id="393" r:id="rId11"/>
    <p:sldId id="394" r:id="rId12"/>
    <p:sldId id="395" r:id="rId13"/>
    <p:sldId id="396" r:id="rId14"/>
    <p:sldId id="397" r:id="rId15"/>
    <p:sldId id="398" r:id="rId16"/>
    <p:sldId id="399" r:id="rId17"/>
    <p:sldId id="400" r:id="rId18"/>
    <p:sldId id="401" r:id="rId19"/>
    <p:sldId id="391" r:id="rId20"/>
    <p:sldId id="402" r:id="rId21"/>
    <p:sldId id="403" r:id="rId22"/>
    <p:sldId id="404" r:id="rId23"/>
    <p:sldId id="405" r:id="rId24"/>
    <p:sldId id="406" r:id="rId25"/>
    <p:sldId id="407" r:id="rId26"/>
    <p:sldId id="408" r:id="rId27"/>
    <p:sldId id="409" r:id="rId2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CC0066"/>
    <a:srgbClr val="558ED5"/>
    <a:srgbClr val="00B0F0"/>
    <a:srgbClr val="33CCFF"/>
    <a:srgbClr val="D60093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1069" autoAdjust="0"/>
  </p:normalViewPr>
  <p:slideViewPr>
    <p:cSldViewPr>
      <p:cViewPr>
        <p:scale>
          <a:sx n="100" d="100"/>
          <a:sy n="100" d="100"/>
        </p:scale>
        <p:origin x="-1944" y="-1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0704CB-CBE7-49C2-A71B-05A649165492}" type="datetimeFigureOut">
              <a:rPr lang="zh-CN" altLang="en-US" smtClean="0"/>
              <a:pPr/>
              <a:t>2013/6/7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95E253-1275-49EC-AF72-7C3DED7A50E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5507-4EE0-4FDF-A244-9FC55F1B9768}" type="datetimeFigureOut">
              <a:rPr lang="zh-CN" altLang="en-US" smtClean="0"/>
              <a:pPr/>
              <a:t>2013/6/7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A38A-36F1-48AE-A244-C614C73DD05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5507-4EE0-4FDF-A244-9FC55F1B9768}" type="datetimeFigureOut">
              <a:rPr lang="zh-CN" altLang="en-US" smtClean="0"/>
              <a:pPr/>
              <a:t>2013/6/7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A38A-36F1-48AE-A244-C614C73DD05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5507-4EE0-4FDF-A244-9FC55F1B9768}" type="datetimeFigureOut">
              <a:rPr lang="zh-CN" altLang="en-US" smtClean="0"/>
              <a:pPr/>
              <a:t>2013/6/7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A38A-36F1-48AE-A244-C614C73DD05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5507-4EE0-4FDF-A244-9FC55F1B9768}" type="datetimeFigureOut">
              <a:rPr lang="zh-CN" altLang="en-US" smtClean="0"/>
              <a:pPr/>
              <a:t>2013/6/7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A38A-36F1-48AE-A244-C614C73DD05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5507-4EE0-4FDF-A244-9FC55F1B9768}" type="datetimeFigureOut">
              <a:rPr lang="zh-CN" altLang="en-US" smtClean="0"/>
              <a:pPr/>
              <a:t>2013/6/7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A38A-36F1-48AE-A244-C614C73DD05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5507-4EE0-4FDF-A244-9FC55F1B9768}" type="datetimeFigureOut">
              <a:rPr lang="zh-CN" altLang="en-US" smtClean="0"/>
              <a:pPr/>
              <a:t>2013/6/7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A38A-36F1-48AE-A244-C614C73DD05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5507-4EE0-4FDF-A244-9FC55F1B9768}" type="datetimeFigureOut">
              <a:rPr lang="zh-CN" altLang="en-US" smtClean="0"/>
              <a:pPr/>
              <a:t>2013/6/7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A38A-36F1-48AE-A244-C614C73DD05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5507-4EE0-4FDF-A244-9FC55F1B9768}" type="datetimeFigureOut">
              <a:rPr lang="zh-CN" altLang="en-US" smtClean="0"/>
              <a:pPr/>
              <a:t>2013/6/7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A38A-36F1-48AE-A244-C614C73DD05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5507-4EE0-4FDF-A244-9FC55F1B9768}" type="datetimeFigureOut">
              <a:rPr lang="zh-CN" altLang="en-US" smtClean="0"/>
              <a:pPr/>
              <a:t>2013/6/7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A38A-36F1-48AE-A244-C614C73DD05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5507-4EE0-4FDF-A244-9FC55F1B9768}" type="datetimeFigureOut">
              <a:rPr lang="zh-CN" altLang="en-US" smtClean="0"/>
              <a:pPr/>
              <a:t>2013/6/7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A38A-36F1-48AE-A244-C614C73DD05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5507-4EE0-4FDF-A244-9FC55F1B9768}" type="datetimeFigureOut">
              <a:rPr lang="zh-CN" altLang="en-US" smtClean="0"/>
              <a:pPr/>
              <a:t>2013/6/7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A38A-36F1-48AE-A244-C614C73DD05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25507-4EE0-4FDF-A244-9FC55F1B9768}" type="datetimeFigureOut">
              <a:rPr lang="zh-CN" altLang="en-US" smtClean="0"/>
              <a:pPr/>
              <a:t>2013/6/7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DA38A-36F1-48AE-A244-C614C73DD05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357554" y="3000372"/>
            <a:ext cx="38779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>
                <a:latin typeface="微软雅黑" pitchFamily="34" charset="-122"/>
                <a:ea typeface="微软雅黑" pitchFamily="34" charset="-122"/>
              </a:rPr>
              <a:t>产品商业</a:t>
            </a:r>
            <a:r>
              <a:rPr lang="zh-CN" altLang="en-US" sz="4800" b="1" dirty="0" smtClean="0">
                <a:latin typeface="微软雅黑" pitchFamily="34" charset="-122"/>
                <a:ea typeface="微软雅黑" pitchFamily="34" charset="-122"/>
              </a:rPr>
              <a:t>规划</a:t>
            </a:r>
            <a:endParaRPr lang="zh-CN" altLang="en-US" sz="4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86116" y="4071942"/>
            <a:ext cx="58272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>
                <a:latin typeface="微软雅黑" pitchFamily="34" charset="-122"/>
                <a:ea typeface="微软雅黑" pitchFamily="34" charset="-122"/>
              </a:rPr>
              <a:t>第五课：洞察用户的方法</a:t>
            </a:r>
            <a:endParaRPr lang="zh-CN" altLang="en-US" sz="4000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DELL790\Dropbox\实验室\商业模式创新\7887895688_6614b9e422_k.jpg"/>
          <p:cNvPicPr>
            <a:picLocks noChangeAspect="1" noChangeArrowheads="1"/>
          </p:cNvPicPr>
          <p:nvPr/>
        </p:nvPicPr>
        <p:blipFill>
          <a:blip r:embed="rId2"/>
          <a:srcRect l="20539" r="22637"/>
          <a:stretch>
            <a:fillRect/>
          </a:stretch>
        </p:blipFill>
        <p:spPr bwMode="auto">
          <a:xfrm>
            <a:off x="1500166" y="785794"/>
            <a:ext cx="5929354" cy="1711922"/>
          </a:xfrm>
          <a:prstGeom prst="rect">
            <a:avLst/>
          </a:prstGeom>
          <a:noFill/>
        </p:spPr>
      </p:pic>
      <p:sp>
        <p:nvSpPr>
          <p:cNvPr id="3" name="矩形 2"/>
          <p:cNvSpPr/>
          <p:nvPr/>
        </p:nvSpPr>
        <p:spPr>
          <a:xfrm>
            <a:off x="2071670" y="343895"/>
            <a:ext cx="4801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当主张价值与客户价值比配的时候</a:t>
            </a:r>
            <a:endParaRPr lang="zh-CN" altLang="en-US" sz="2400" b="1" dirty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DELL790\Dropbox\实验室\商业模式创新\7887894732_6999089f75_k.jpg"/>
          <p:cNvPicPr>
            <a:picLocks noChangeAspect="1" noChangeArrowheads="1"/>
          </p:cNvPicPr>
          <p:nvPr/>
        </p:nvPicPr>
        <p:blipFill>
          <a:blip r:embed="rId2" cstate="print"/>
          <a:srcRect l="21101" t="4793" r="2752" b="6534"/>
          <a:stretch>
            <a:fillRect/>
          </a:stretch>
        </p:blipFill>
        <p:spPr bwMode="auto">
          <a:xfrm>
            <a:off x="1643042" y="1643050"/>
            <a:ext cx="5929354" cy="2643206"/>
          </a:xfrm>
          <a:prstGeom prst="rect">
            <a:avLst/>
          </a:prstGeom>
          <a:noFill/>
        </p:spPr>
      </p:pic>
      <p:sp>
        <p:nvSpPr>
          <p:cNvPr id="3" name="矩形 2"/>
          <p:cNvSpPr/>
          <p:nvPr/>
        </p:nvSpPr>
        <p:spPr>
          <a:xfrm>
            <a:off x="642910" y="500042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张贴客户的工作信息</a:t>
            </a:r>
            <a:endParaRPr lang="zh-CN" altLang="en-US" sz="2400" b="1" dirty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42910" y="4643446"/>
            <a:ext cx="814393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问问你自己：</a:t>
            </a:r>
          </a:p>
          <a:p>
            <a:pPr fontAlgn="base"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是你的客户，试图完成什么功能工作？（例如，执行或完成特定的任务，解决一个特定的问题，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...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pPr fontAlgn="base"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是你的客户，试图做什么社会工作？（例如试图要好看，增益权力或地位，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...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pPr fontAlgn="base"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是你的客户，试图做什么样的情绪工作吗？（如美学，手感好，安全，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...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pPr fontAlgn="base"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什么样的基本生活需要的是你的客户试图满足？（如通信，性别，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...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DELL790\Dropbox\实验室\商业模式创新\7887898974_10f38fa546_k.jpg"/>
          <p:cNvPicPr>
            <a:picLocks noChangeAspect="1" noChangeArrowheads="1"/>
          </p:cNvPicPr>
          <p:nvPr/>
        </p:nvPicPr>
        <p:blipFill>
          <a:blip r:embed="rId2" cstate="print"/>
          <a:srcRect l="21973" t="5519" r="2343" b="3421"/>
          <a:stretch>
            <a:fillRect/>
          </a:stretch>
        </p:blipFill>
        <p:spPr bwMode="auto">
          <a:xfrm>
            <a:off x="1571604" y="571480"/>
            <a:ext cx="5929354" cy="3155946"/>
          </a:xfrm>
          <a:prstGeom prst="rect">
            <a:avLst/>
          </a:prstGeom>
          <a:noFill/>
        </p:spPr>
      </p:pic>
      <p:sp>
        <p:nvSpPr>
          <p:cNvPr id="3" name="矩形 2"/>
          <p:cNvSpPr/>
          <p:nvPr/>
        </p:nvSpPr>
        <p:spPr>
          <a:xfrm>
            <a:off x="642910" y="500042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描述你的客户的烦恼</a:t>
            </a:r>
            <a:endParaRPr lang="zh-CN" altLang="en-US" sz="2400" b="1" dirty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42910" y="3915511"/>
            <a:ext cx="778674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你的客户找到什么太昂贵？（例如，需要大量的时间，花费太多的钱，需要很大的努力，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...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pPr fontAlgn="base"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是什么让你的客户感觉不好（如挫折，烦恼，让他们头疼的事情，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...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）？</a:t>
            </a:r>
          </a:p>
          <a:p>
            <a:pPr fontAlgn="base"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目前的解决方案是如何为你的客户表现不佳？（如缺乏特色，性能，故障，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...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pPr fontAlgn="base"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有哪些主要的困难和挑战，您的客户的遭遇？（例如，理解事物如何运作困难，把事情做好，阻力小，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...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pPr fontAlgn="base"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您的客户相遇或恐惧什么负面的社会后果？（如失去面子，权力，信任，或状态，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...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pPr fontAlgn="base"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你的顾客恐惧什么样的风险？（如金融，社会，技术风险，或有什么可以去非常错误的，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...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pPr fontAlgn="base"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是什么使你的客户彻夜难眠？（例如：大的问题，关注，担忧，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...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pPr fontAlgn="base"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你的客户有哪些常见的错误？（如使用错误，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...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pPr fontAlgn="base"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哪些障碍，保持你的客户采取的解决方案吗？（如前期投资成本，学习曲线，对变革的抵制，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...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DELL790\Dropbox\实验室\商业模式创新\7887899870_86c6f281a1_k.jpg"/>
          <p:cNvPicPr>
            <a:picLocks noChangeAspect="1" noChangeArrowheads="1"/>
          </p:cNvPicPr>
          <p:nvPr/>
        </p:nvPicPr>
        <p:blipFill>
          <a:blip r:embed="rId2" cstate="print"/>
          <a:srcRect l="19531"/>
          <a:stretch>
            <a:fillRect/>
          </a:stretch>
        </p:blipFill>
        <p:spPr bwMode="auto">
          <a:xfrm>
            <a:off x="1643042" y="428604"/>
            <a:ext cx="6286544" cy="3982502"/>
          </a:xfrm>
          <a:prstGeom prst="rect">
            <a:avLst/>
          </a:prstGeom>
          <a:noFill/>
        </p:spPr>
      </p:pic>
      <p:sp>
        <p:nvSpPr>
          <p:cNvPr id="2" name="矩形 1"/>
          <p:cNvSpPr/>
          <p:nvPr/>
        </p:nvSpPr>
        <p:spPr>
          <a:xfrm>
            <a:off x="642910" y="500042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描述你的客户的期望</a:t>
            </a:r>
            <a:endParaRPr lang="zh-CN" altLang="en-US" sz="2400" b="1" dirty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42910" y="4129825"/>
            <a:ext cx="800105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节省会使您的客户满意吗？（例如在时间，金钱和精力，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...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pPr fontAlgn="base"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您客户期望有什么结果，将超越他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她的期望是什么？（如质量水平，更多的东西，少的东西，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...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pPr fontAlgn="base"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目前的解决方案是如何满足您的客户吗？（如特定的功能，性能，质量，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...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pPr fontAlgn="base"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什么会让你的客户的工作或生活更轻松？（例如平坦的学习曲线，更多的服务，更低的拥有成本，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...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pPr fontAlgn="base"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您的客户的愿望什么积极的社会后果？（例如，使他们看起来好，增加权力，地位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......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pPr fontAlgn="base"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客户寻找什么？（例如：良好的设计，担保，特定或多个特征，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...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pPr fontAlgn="base"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客户的梦想是什么呢？（如大成就，大浮雕，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...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pPr fontAlgn="base"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请问你的客户衡量成功和失败？（例如，在性能，成本，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...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pPr fontAlgn="base"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采用解决方案的可能性会增加什么？（例如，较低的成本，较少的投资，较低的风险，更好的质量，性能，设计，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...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DELL790\Dropbox\实验室\商业模式创新\7887897308_6ecac00b6a_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1604" y="1071546"/>
            <a:ext cx="5852160" cy="2937510"/>
          </a:xfrm>
          <a:prstGeom prst="rect">
            <a:avLst/>
          </a:prstGeom>
          <a:noFill/>
        </p:spPr>
      </p:pic>
      <p:sp>
        <p:nvSpPr>
          <p:cNvPr id="3" name="矩形 2"/>
          <p:cNvSpPr/>
          <p:nvPr/>
        </p:nvSpPr>
        <p:spPr>
          <a:xfrm>
            <a:off x="642910" y="500042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描述你的产品和服务</a:t>
            </a:r>
            <a:endParaRPr lang="zh-CN" altLang="en-US" sz="2400" b="1" dirty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42910" y="4929198"/>
            <a:ext cx="80010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产品和服务可能有形的（如成品​​，面对面的客户服务），数字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虚拟（如下载，在线咨询），无形资产（如版权，质量保证），或金融（例如投资基金，融资服务）。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DELL790\Dropbox\实验室\商业模式创新\7887896358_c3e719b290_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3042" y="1000108"/>
            <a:ext cx="5852160" cy="2971800"/>
          </a:xfrm>
          <a:prstGeom prst="rect">
            <a:avLst/>
          </a:prstGeom>
          <a:noFill/>
        </p:spPr>
      </p:pic>
      <p:sp>
        <p:nvSpPr>
          <p:cNvPr id="3" name="矩形 2"/>
          <p:cNvSpPr/>
          <p:nvPr/>
        </p:nvSpPr>
        <p:spPr>
          <a:xfrm>
            <a:off x="642910" y="500042"/>
            <a:ext cx="51090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描述你的产品或服务给客户的治疗性</a:t>
            </a:r>
            <a:endParaRPr lang="zh-CN" altLang="en-US" sz="2400" b="1" dirty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42910" y="4000504"/>
            <a:ext cx="835824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...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节约？（例如在时间，金钱或努力，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...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pPr fontAlgn="base"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让你的客户感觉更好吗？（例如杀死挫折，烦恼，让他们头疼的事情，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...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pPr fontAlgn="base"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修复表现不佳的解决方案？（如新的功能，更好的性能，更好的质量，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...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pPr fontAlgn="base"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杜绝你的客户遇到的困难和挑战？（例如，使事情变得更容易，帮助他们完成，消除阻力，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...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pPr fontAlgn="base"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消灭的负面社会影响您的客户遇到的或恐惧？（如失去面子，权力，信任，或状态，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...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pPr fontAlgn="base"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消除您的客户担心风险吗？（如金融，社会，技术风险，或有什么可以去非常错误的，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...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pPr fontAlgn="base"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帮助您的客户提供更好的夜间睡眠？（例如，通过帮助大问题，减少顾虑，消除后顾之忧，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...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pPr fontAlgn="base"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限制或消除客户做出常见的错误呢？（如使用错误，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...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pPr fontAlgn="base"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摆脱障碍，保持你的客户采取的解决方案吗？（例如较低或没有前期投入成本，扁平化的学习曲线，减少变革的阻力，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...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pPr fontAlgn="base">
              <a:lnSpc>
                <a:spcPct val="150000"/>
              </a:lnSpc>
            </a:pPr>
            <a:endParaRPr lang="zh-CN" altLang="en-US" sz="1200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42910" y="500042"/>
            <a:ext cx="4801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描述你的产品或服务给客户的收益</a:t>
            </a:r>
            <a:endParaRPr lang="zh-CN" altLang="en-US" sz="2400" b="1" dirty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42910" y="4000504"/>
            <a:ext cx="835824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...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节约？（例如在时间，金钱或努力，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...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pPr fontAlgn="base"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让你的客户感觉更好吗？（例如杀死挫折，烦恼，让他们头疼的事情，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...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pPr fontAlgn="base"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修复表现不佳的解决方案？（如新的功能，更好的性能，更好的质量，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...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pPr fontAlgn="base"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杜绝你的客户遇到的困难和挑战？（例如，使事情变得更容易，帮助他们完成，消除阻力，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...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pPr fontAlgn="base"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消灭的负面社会影响您的客户遇到的或恐惧？（如失去面子，权力，信任，或状态，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...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pPr fontAlgn="base"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消除您的客户担心风险吗？（如金融，社会，技术风险，或有什么可以去非常错误的，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...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pPr fontAlgn="base"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帮助您的客户提供更好的夜间睡眠？（例如，通过帮助大问题，减少顾虑，消除后顾之忧，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...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pPr fontAlgn="base"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限制或消除客户做出常见的错误呢？（如使用错误，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...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pPr fontAlgn="base"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摆脱障碍，保持你的客户采取的解决方案吗？（例如较低或没有前期投入成本，扁平化的学习曲线，减少变革的阻力，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...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pPr fontAlgn="base">
              <a:lnSpc>
                <a:spcPct val="150000"/>
              </a:lnSpc>
            </a:pPr>
            <a:endParaRPr lang="zh-CN" altLang="en-US" sz="1200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194" name="Picture 2" descr="C:\Users\DELL790\Dropbox\实验室\商业模式创新\7887898256_a1f1031996_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1604" y="954408"/>
            <a:ext cx="5852160" cy="29032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DELL790\Dropbox\实验室\商业模式创新\7888337124_000ed07cbb_k.jpg"/>
          <p:cNvPicPr>
            <a:picLocks noChangeAspect="1" noChangeArrowheads="1"/>
          </p:cNvPicPr>
          <p:nvPr/>
        </p:nvPicPr>
        <p:blipFill>
          <a:blip r:embed="rId2" cstate="print"/>
          <a:srcRect l="28381" t="7324"/>
          <a:stretch>
            <a:fillRect/>
          </a:stretch>
        </p:blipFill>
        <p:spPr bwMode="auto">
          <a:xfrm>
            <a:off x="2000232" y="1071546"/>
            <a:ext cx="5588334" cy="5423532"/>
          </a:xfrm>
          <a:prstGeom prst="rect">
            <a:avLst/>
          </a:prstGeom>
          <a:noFill/>
        </p:spPr>
      </p:pic>
      <p:sp>
        <p:nvSpPr>
          <p:cNvPr id="3" name="矩形 2"/>
          <p:cNvSpPr/>
          <p:nvPr/>
        </p:nvSpPr>
        <p:spPr>
          <a:xfrm>
            <a:off x="642910" y="500042"/>
            <a:ext cx="54168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描述你的产品或服务给客户的不同价值</a:t>
            </a:r>
            <a:endParaRPr lang="zh-CN" altLang="en-US" sz="2400" b="1" dirty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DELL790\Dropbox\实验室\商业模式创新\7888336358_d9e578ebba_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571480"/>
            <a:ext cx="7802880" cy="5852160"/>
          </a:xfrm>
          <a:prstGeom prst="rect">
            <a:avLst/>
          </a:prstGeom>
          <a:noFill/>
        </p:spPr>
      </p:pic>
      <p:sp>
        <p:nvSpPr>
          <p:cNvPr id="3" name="矩形 2"/>
          <p:cNvSpPr/>
          <p:nvPr/>
        </p:nvSpPr>
        <p:spPr>
          <a:xfrm>
            <a:off x="642910" y="500042"/>
            <a:ext cx="4185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形成不同价值的战略分析画布</a:t>
            </a:r>
            <a:endParaRPr lang="zh-CN" altLang="en-US" sz="2400" b="1" dirty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2852"/>
            <a:ext cx="9125367" cy="6429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矩形 2"/>
          <p:cNvSpPr/>
          <p:nvPr/>
        </p:nvSpPr>
        <p:spPr>
          <a:xfrm>
            <a:off x="7358082" y="578645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FF0066"/>
                </a:solidFill>
                <a:latin typeface="微软雅黑" pitchFamily="34" charset="-122"/>
                <a:ea typeface="微软雅黑" pitchFamily="34" charset="-122"/>
              </a:rPr>
              <a:t>模板下载</a:t>
            </a:r>
            <a:endParaRPr lang="zh-CN" altLang="en-US" sz="2400" b="1" dirty="0">
              <a:solidFill>
                <a:srgbClr val="FF0066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qiuyiwu\Desktop\图片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02" y="1928802"/>
            <a:ext cx="5467350" cy="44370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500034" y="714356"/>
            <a:ext cx="4155305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800" b="1" dirty="0" smtClean="0">
                <a:solidFill>
                  <a:srgbClr val="FF0066"/>
                </a:solidFill>
                <a:latin typeface="微软雅黑" pitchFamily="34" charset="-122"/>
                <a:ea typeface="微软雅黑" pitchFamily="34" charset="-122"/>
              </a:rPr>
              <a:t>设计</a:t>
            </a:r>
            <a:r>
              <a:rPr lang="en-US" altLang="zh-CN" sz="8800" b="1" dirty="0" smtClean="0">
                <a:solidFill>
                  <a:srgbClr val="FF0066"/>
                </a:solidFill>
                <a:latin typeface="微软雅黑" pitchFamily="34" charset="-122"/>
                <a:ea typeface="微软雅黑" pitchFamily="34" charset="-122"/>
              </a:rPr>
              <a:t>2.0</a:t>
            </a:r>
          </a:p>
        </p:txBody>
      </p:sp>
      <p:pic>
        <p:nvPicPr>
          <p:cNvPr id="12" name="Picture 5" descr="C:\Users\qiuyiwu\Desktop\11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68660"/>
          <a:stretch/>
        </p:blipFill>
        <p:spPr bwMode="auto">
          <a:xfrm>
            <a:off x="3428992" y="3214686"/>
            <a:ext cx="1216025" cy="6000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 descr="C:\Users\qiuyiwu\Desktop\11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8558" b="32877"/>
          <a:stretch/>
        </p:blipFill>
        <p:spPr bwMode="auto">
          <a:xfrm>
            <a:off x="7072330" y="2571744"/>
            <a:ext cx="1216025" cy="73834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C:\Users\qiuyiwu\Desktop\11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62324"/>
          <a:stretch/>
        </p:blipFill>
        <p:spPr bwMode="auto">
          <a:xfrm>
            <a:off x="6357950" y="5715016"/>
            <a:ext cx="1216025" cy="72132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DELL790\Dropbox\实验室\商业模式创新\7917283110_94305e00b5_h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-25"/>
            <a:ext cx="8139574" cy="67151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DELL790\Dropbox\实验室\商业模式创新\7917587562_59689d10ff_k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500174"/>
            <a:ext cx="8643998" cy="4735628"/>
          </a:xfrm>
          <a:prstGeom prst="rect">
            <a:avLst/>
          </a:prstGeom>
          <a:noFill/>
        </p:spPr>
      </p:pic>
      <p:sp>
        <p:nvSpPr>
          <p:cNvPr id="3" name="矩形 2"/>
          <p:cNvSpPr/>
          <p:nvPr/>
        </p:nvSpPr>
        <p:spPr>
          <a:xfrm>
            <a:off x="500034" y="500042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FF0066"/>
                </a:solidFill>
                <a:latin typeface="微软雅黑" pitchFamily="34" charset="-122"/>
                <a:ea typeface="微软雅黑" pitchFamily="34" charset="-122"/>
              </a:rPr>
              <a:t>检验自己的主张价值</a:t>
            </a:r>
            <a:endParaRPr lang="zh-CN" altLang="en-US" sz="2400" b="1" dirty="0">
              <a:solidFill>
                <a:srgbClr val="FF0066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DELL790\Dropbox\实验室\商业模式创新\7947096394_2baf16e227_k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928670"/>
            <a:ext cx="8643998" cy="5258995"/>
          </a:xfrm>
          <a:prstGeom prst="rect">
            <a:avLst/>
          </a:prstGeom>
          <a:noFill/>
        </p:spPr>
      </p:pic>
      <p:sp>
        <p:nvSpPr>
          <p:cNvPr id="3" name="矩形 2"/>
          <p:cNvSpPr/>
          <p:nvPr/>
        </p:nvSpPr>
        <p:spPr>
          <a:xfrm>
            <a:off x="500034" y="500042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FF0066"/>
                </a:solidFill>
                <a:latin typeface="微软雅黑" pitchFamily="34" charset="-122"/>
                <a:ea typeface="微软雅黑" pitchFamily="34" charset="-122"/>
              </a:rPr>
              <a:t>描述各项假设</a:t>
            </a:r>
            <a:endParaRPr lang="zh-CN" altLang="en-US" sz="2400" b="1" dirty="0">
              <a:solidFill>
                <a:srgbClr val="FF0066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DELL790\Dropbox\实验室\商业模式创新\7947098732_8f91aa0f87_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80" y="1055872"/>
            <a:ext cx="7643834" cy="5516400"/>
          </a:xfrm>
          <a:prstGeom prst="rect">
            <a:avLst/>
          </a:prstGeom>
          <a:noFill/>
        </p:spPr>
      </p:pic>
      <p:sp>
        <p:nvSpPr>
          <p:cNvPr id="3" name="矩形 2"/>
          <p:cNvSpPr/>
          <p:nvPr/>
        </p:nvSpPr>
        <p:spPr>
          <a:xfrm>
            <a:off x="500034" y="500042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FF0066"/>
                </a:solidFill>
                <a:latin typeface="微软雅黑" pitchFamily="34" charset="-122"/>
                <a:ea typeface="微软雅黑" pitchFamily="34" charset="-122"/>
              </a:rPr>
              <a:t>寻找你的重要客户进行测试</a:t>
            </a:r>
            <a:endParaRPr lang="zh-CN" altLang="en-US" sz="2400" b="1" dirty="0">
              <a:solidFill>
                <a:srgbClr val="FF0066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DELL790\Dropbox\实验室\商业模式创新\7947097278_2803a0eb4b_h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428736"/>
            <a:ext cx="7929618" cy="5015483"/>
          </a:xfrm>
          <a:prstGeom prst="rect">
            <a:avLst/>
          </a:prstGeom>
          <a:noFill/>
        </p:spPr>
      </p:pic>
      <p:sp>
        <p:nvSpPr>
          <p:cNvPr id="3" name="矩形 2"/>
          <p:cNvSpPr/>
          <p:nvPr/>
        </p:nvSpPr>
        <p:spPr>
          <a:xfrm>
            <a:off x="500034" y="500042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FF0066"/>
                </a:solidFill>
                <a:latin typeface="微软雅黑" pitchFamily="34" charset="-122"/>
                <a:ea typeface="微软雅黑" pitchFamily="34" charset="-122"/>
              </a:rPr>
              <a:t>基于你的洞察调整客户假设</a:t>
            </a:r>
            <a:endParaRPr lang="zh-CN" altLang="en-US" sz="2400" b="1" dirty="0">
              <a:solidFill>
                <a:srgbClr val="FF0066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0034" y="500042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FF0066"/>
                </a:solidFill>
                <a:latin typeface="微软雅黑" pitchFamily="34" charset="-122"/>
                <a:ea typeface="微软雅黑" pitchFamily="34" charset="-122"/>
              </a:rPr>
              <a:t>重新调整你的主张价值</a:t>
            </a:r>
            <a:endParaRPr lang="zh-CN" altLang="en-US" sz="2400" b="1" dirty="0">
              <a:solidFill>
                <a:srgbClr val="FF00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5362" name="Picture 2" descr="C:\Users\DELL790\Dropbox\实验室\商业模式创新\7947097638_82305b7c03_k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357298"/>
            <a:ext cx="8798412" cy="50006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DELL790\Dropbox\实验室\商业模式创新\7947098206_bca3d16e3e_h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214422"/>
            <a:ext cx="7790810" cy="5214974"/>
          </a:xfrm>
          <a:prstGeom prst="rect">
            <a:avLst/>
          </a:prstGeom>
          <a:noFill/>
        </p:spPr>
      </p:pic>
      <p:sp>
        <p:nvSpPr>
          <p:cNvPr id="3" name="矩形 2"/>
          <p:cNvSpPr/>
          <p:nvPr/>
        </p:nvSpPr>
        <p:spPr>
          <a:xfrm>
            <a:off x="500034" y="500042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FF0066"/>
                </a:solidFill>
                <a:latin typeface="微软雅黑" pitchFamily="34" charset="-122"/>
                <a:ea typeface="微软雅黑" pitchFamily="34" charset="-122"/>
              </a:rPr>
              <a:t>开始测试你的主张价值</a:t>
            </a:r>
            <a:endParaRPr lang="zh-CN" altLang="en-US" sz="2400" b="1" dirty="0">
              <a:solidFill>
                <a:srgbClr val="FF0066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DELL790\Dropbox\实验室\商业模式创新\7947481072_14a90d48a8_k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8" y="785794"/>
            <a:ext cx="8929718" cy="6017095"/>
          </a:xfrm>
          <a:prstGeom prst="rect">
            <a:avLst/>
          </a:prstGeom>
          <a:noFill/>
        </p:spPr>
      </p:pic>
      <p:sp>
        <p:nvSpPr>
          <p:cNvPr id="3" name="矩形 2"/>
          <p:cNvSpPr/>
          <p:nvPr/>
        </p:nvSpPr>
        <p:spPr>
          <a:xfrm>
            <a:off x="500034" y="50004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FF0066"/>
                </a:solidFill>
                <a:latin typeface="微软雅黑" pitchFamily="34" charset="-122"/>
                <a:ea typeface="微软雅黑" pitchFamily="34" charset="-122"/>
              </a:rPr>
              <a:t>测试流程</a:t>
            </a:r>
            <a:endParaRPr lang="zh-CN" altLang="en-US" sz="2400" b="1" dirty="0">
              <a:solidFill>
                <a:srgbClr val="FF0066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07635" y="2221842"/>
            <a:ext cx="1571636" cy="7143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人体工程学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807635" y="3436288"/>
            <a:ext cx="1571636" cy="7143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人机互动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28596" y="3221974"/>
            <a:ext cx="8286808" cy="158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000100" y="2221842"/>
            <a:ext cx="1571636" cy="7143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平面设计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00100" y="3436288"/>
            <a:ext cx="1571636" cy="7143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网络设计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00100" y="1286177"/>
            <a:ext cx="1571636" cy="7143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工业设计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00100" y="4401516"/>
            <a:ext cx="1571636" cy="7143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交互设计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827821" y="2221842"/>
            <a:ext cx="1571636" cy="7143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产品工程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27821" y="3436288"/>
            <a:ext cx="1571636" cy="7143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硬件工程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27821" y="1286177"/>
            <a:ext cx="1571636" cy="7143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机械工程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27821" y="4401516"/>
            <a:ext cx="1571636" cy="7143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软件工程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614091" y="2221842"/>
            <a:ext cx="1571636" cy="71438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物理科学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614091" y="3436288"/>
            <a:ext cx="1571636" cy="71438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信息科学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rot="16200000" flipH="1">
            <a:off x="2107390" y="3096544"/>
            <a:ext cx="4929221" cy="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"/>
          <p:cNvSpPr>
            <a:spLocks/>
          </p:cNvSpPr>
          <p:nvPr/>
        </p:nvSpPr>
        <p:spPr bwMode="auto">
          <a:xfrm>
            <a:off x="142844" y="2917949"/>
            <a:ext cx="1428728" cy="357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798" tIns="50798" rIns="50798" bIns="50798"/>
          <a:lstStyle/>
          <a:p>
            <a:pPr marL="27905" defTabSz="914145"/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人类与主观性</a:t>
            </a:r>
            <a:endParaRPr 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Rectangle 1"/>
          <p:cNvSpPr>
            <a:spLocks/>
          </p:cNvSpPr>
          <p:nvPr/>
        </p:nvSpPr>
        <p:spPr bwMode="auto">
          <a:xfrm>
            <a:off x="7786742" y="2917949"/>
            <a:ext cx="1428728" cy="357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798" tIns="50798" rIns="50798" bIns="50798"/>
          <a:lstStyle/>
          <a:p>
            <a:pPr marL="27905" defTabSz="914145"/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工艺与客观性</a:t>
            </a:r>
            <a:endParaRPr 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Rectangle 1"/>
          <p:cNvSpPr>
            <a:spLocks/>
          </p:cNvSpPr>
          <p:nvPr/>
        </p:nvSpPr>
        <p:spPr bwMode="auto">
          <a:xfrm>
            <a:off x="4214810" y="142852"/>
            <a:ext cx="818739" cy="357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798" tIns="50798" rIns="50798" bIns="50798"/>
          <a:lstStyle/>
          <a:p>
            <a:pPr marL="27905" defTabSz="914145"/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实体性</a:t>
            </a:r>
            <a:endParaRPr 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Rectangle 1"/>
          <p:cNvSpPr>
            <a:spLocks/>
          </p:cNvSpPr>
          <p:nvPr/>
        </p:nvSpPr>
        <p:spPr bwMode="auto">
          <a:xfrm>
            <a:off x="4164638" y="5710017"/>
            <a:ext cx="818739" cy="357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798" tIns="50798" rIns="50798" bIns="50798"/>
          <a:lstStyle/>
          <a:p>
            <a:pPr marL="27905" defTabSz="914145"/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数字化</a:t>
            </a:r>
            <a:endParaRPr 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Rectangle 1"/>
          <p:cNvSpPr>
            <a:spLocks/>
          </p:cNvSpPr>
          <p:nvPr/>
        </p:nvSpPr>
        <p:spPr bwMode="auto">
          <a:xfrm>
            <a:off x="1000100" y="6143644"/>
            <a:ext cx="8429684" cy="357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798" tIns="50798" rIns="50798" bIns="50798"/>
          <a:lstStyle/>
          <a:p>
            <a:pPr marL="27905" defTabSz="914145"/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设计范畴        人类科学            工程              工艺</a:t>
            </a:r>
            <a:endParaRPr 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610" name="Picture 2" descr="C:\Users\DELL790\Dropbox\个人网站\首页幻灯片\11.png"/>
          <p:cNvPicPr>
            <a:picLocks noChangeAspect="1" noChangeArrowheads="1"/>
          </p:cNvPicPr>
          <p:nvPr/>
        </p:nvPicPr>
        <p:blipFill>
          <a:blip r:embed="rId2"/>
          <a:srcRect t="34545" r="2258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196611" name="Picture 3" descr="C:\Users\DELL790\Dropbox\个人网站\首页幻灯片\2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0298" y="1357298"/>
            <a:ext cx="3497215" cy="3445018"/>
          </a:xfrm>
          <a:prstGeom prst="rect">
            <a:avLst/>
          </a:prstGeom>
          <a:noFill/>
        </p:spPr>
      </p:pic>
      <p:pic>
        <p:nvPicPr>
          <p:cNvPr id="196612" name="Picture 4" descr="C:\Users\DELL790\Dropbox\个人网站\首页幻灯片\44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72132" y="3571876"/>
            <a:ext cx="2895600" cy="2908300"/>
          </a:xfrm>
          <a:prstGeom prst="rect">
            <a:avLst/>
          </a:prstGeom>
          <a:noFill/>
        </p:spPr>
      </p:pic>
      <p:pic>
        <p:nvPicPr>
          <p:cNvPr id="196613" name="Picture 5" descr="C:\Users\DELL790\Dropbox\个人网站\首页幻灯片\33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57884" y="357166"/>
            <a:ext cx="3014658" cy="3014658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285720" y="571480"/>
            <a:ext cx="52693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社区化设计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数字化制造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新电子商务</a:t>
            </a:r>
            <a:endParaRPr lang="en-US" altLang="zh-CN" sz="24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6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96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96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786050" y="2857496"/>
            <a:ext cx="5786478" cy="2928958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00034" y="785794"/>
            <a:ext cx="2270173" cy="5401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 smtClean="0">
                <a:solidFill>
                  <a:srgbClr val="FF0066"/>
                </a:solidFill>
                <a:latin typeface="微软雅黑" pitchFamily="34" charset="-122"/>
                <a:ea typeface="微软雅黑" pitchFamily="34" charset="-122"/>
              </a:rPr>
              <a:t>1.0</a:t>
            </a:r>
          </a:p>
          <a:p>
            <a:r>
              <a:rPr lang="en-US" altLang="zh-CN" sz="11500" dirty="0" smtClean="0">
                <a:solidFill>
                  <a:srgbClr val="FF0066"/>
                </a:solidFill>
                <a:latin typeface="微软雅黑" pitchFamily="34" charset="-122"/>
                <a:ea typeface="微软雅黑" pitchFamily="34" charset="-122"/>
              </a:rPr>
              <a:t>2.0</a:t>
            </a:r>
          </a:p>
          <a:p>
            <a:r>
              <a:rPr lang="en-US" altLang="zh-CN" sz="11500" dirty="0" smtClean="0">
                <a:solidFill>
                  <a:srgbClr val="FF0066"/>
                </a:solidFill>
                <a:latin typeface="微软雅黑" pitchFamily="34" charset="-122"/>
                <a:ea typeface="微软雅黑" pitchFamily="34" charset="-122"/>
              </a:rPr>
              <a:t>3.0</a:t>
            </a:r>
            <a:endParaRPr lang="zh-CN" altLang="en-US" sz="11500" dirty="0">
              <a:solidFill>
                <a:srgbClr val="FF00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43702" y="857232"/>
            <a:ext cx="19288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 smtClean="0">
                <a:solidFill>
                  <a:srgbClr val="FF0066"/>
                </a:solidFill>
                <a:latin typeface="微软雅黑" pitchFamily="34" charset="-122"/>
                <a:ea typeface="微软雅黑" pitchFamily="34" charset="-122"/>
              </a:rPr>
              <a:t>商业</a:t>
            </a:r>
            <a:r>
              <a:rPr lang="en-US" altLang="zh-CN" sz="2400" b="1" dirty="0" smtClean="0">
                <a:solidFill>
                  <a:srgbClr val="FF0066"/>
                </a:solidFill>
                <a:latin typeface="微软雅黑" pitchFamily="34" charset="-122"/>
                <a:ea typeface="微软雅黑" pitchFamily="34" charset="-122"/>
              </a:rPr>
              <a:t>2.0</a:t>
            </a:r>
          </a:p>
          <a:p>
            <a:pPr algn="r"/>
            <a:r>
              <a:rPr lang="zh-CN" altLang="en-US" sz="2400" b="1" dirty="0" smtClean="0">
                <a:solidFill>
                  <a:srgbClr val="FF0066"/>
                </a:solidFill>
                <a:latin typeface="微软雅黑" pitchFamily="34" charset="-122"/>
                <a:ea typeface="微软雅黑" pitchFamily="34" charset="-122"/>
              </a:rPr>
              <a:t>互联网</a:t>
            </a:r>
            <a:r>
              <a:rPr lang="en-US" altLang="zh-CN" sz="2400" b="1" dirty="0" smtClean="0">
                <a:solidFill>
                  <a:srgbClr val="FF0066"/>
                </a:solidFill>
                <a:latin typeface="微软雅黑" pitchFamily="34" charset="-122"/>
                <a:ea typeface="微软雅黑" pitchFamily="34" charset="-122"/>
              </a:rPr>
              <a:t>2.0</a:t>
            </a:r>
          </a:p>
          <a:p>
            <a:pPr algn="r"/>
            <a:r>
              <a:rPr lang="zh-CN" altLang="en-US" sz="2400" b="1" dirty="0" smtClean="0">
                <a:solidFill>
                  <a:srgbClr val="FF0066"/>
                </a:solidFill>
                <a:latin typeface="微软雅黑" pitchFamily="34" charset="-122"/>
                <a:ea typeface="微软雅黑" pitchFamily="34" charset="-122"/>
              </a:rPr>
              <a:t>设计</a:t>
            </a:r>
            <a:r>
              <a:rPr lang="en-US" altLang="zh-CN" sz="2400" b="1" dirty="0" smtClean="0">
                <a:solidFill>
                  <a:srgbClr val="FF0066"/>
                </a:solidFill>
                <a:latin typeface="微软雅黑" pitchFamily="34" charset="-122"/>
                <a:ea typeface="微软雅黑" pitchFamily="34" charset="-122"/>
              </a:rPr>
              <a:t>2.0</a:t>
            </a:r>
          </a:p>
          <a:p>
            <a:pPr algn="r"/>
            <a:r>
              <a:rPr lang="zh-CN" altLang="en-US" sz="2400" b="1" dirty="0" smtClean="0">
                <a:solidFill>
                  <a:srgbClr val="FF0066"/>
                </a:solidFill>
                <a:latin typeface="微软雅黑" pitchFamily="34" charset="-122"/>
                <a:ea typeface="微软雅黑" pitchFamily="34" charset="-122"/>
              </a:rPr>
              <a:t>制造</a:t>
            </a:r>
            <a:r>
              <a:rPr lang="en-US" altLang="zh-CN" sz="2400" b="1" dirty="0" smtClean="0">
                <a:solidFill>
                  <a:srgbClr val="FF0066"/>
                </a:solidFill>
                <a:latin typeface="微软雅黑" pitchFamily="34" charset="-122"/>
                <a:ea typeface="微软雅黑" pitchFamily="34" charset="-122"/>
              </a:rPr>
              <a:t>2.0</a:t>
            </a:r>
          </a:p>
          <a:p>
            <a:pPr algn="r"/>
            <a:r>
              <a:rPr lang="zh-CN" altLang="en-US" sz="2400" b="1" dirty="0" smtClean="0">
                <a:solidFill>
                  <a:srgbClr val="FF0066"/>
                </a:solidFill>
                <a:latin typeface="微软雅黑" pitchFamily="34" charset="-122"/>
                <a:ea typeface="微软雅黑" pitchFamily="34" charset="-122"/>
              </a:rPr>
              <a:t>电子商务</a:t>
            </a:r>
            <a:r>
              <a:rPr lang="en-US" altLang="zh-CN" sz="2400" b="1" dirty="0" smtClean="0">
                <a:solidFill>
                  <a:srgbClr val="FF0066"/>
                </a:solidFill>
                <a:latin typeface="微软雅黑" pitchFamily="34" charset="-122"/>
                <a:ea typeface="微软雅黑" pitchFamily="34" charset="-122"/>
              </a:rPr>
              <a:t>2.0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00364" y="3000372"/>
            <a:ext cx="51435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商业模式创新</a:t>
            </a:r>
            <a:endParaRPr lang="en-US" altLang="zh-CN" sz="16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（用手思考你的商业模式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设计师的价值主张画布）</a:t>
            </a:r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商业模式创新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2.0</a:t>
            </a:r>
          </a:p>
          <a:p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（流创新与源创新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创新的十个环节分析法）</a:t>
            </a:r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互联网与电子商务</a:t>
            </a:r>
            <a:endParaRPr lang="en-US" altLang="zh-CN" sz="16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（互联网的过去、现在和将来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电子商务发展趋势）</a:t>
            </a:r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制造业信息化和互联化</a:t>
            </a:r>
            <a:endParaRPr lang="en-US" altLang="zh-CN" sz="16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（制造业的转型升级）</a:t>
            </a:r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互联网化工业设计</a:t>
            </a:r>
            <a:endParaRPr lang="en-US" altLang="zh-CN" sz="16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（设计在制造与商业互联网变革下的发展趋势）</a:t>
            </a:r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设计表达 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2.0</a:t>
            </a:r>
          </a:p>
          <a:p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（如何用颠覆性的思维表达商业设计）</a:t>
            </a:r>
            <a:endParaRPr lang="zh-CN" altLang="en-US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5091" y="1785926"/>
            <a:ext cx="1125141" cy="22860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18434" name="Rectangle 2"/>
          <p:cNvSpPr>
            <a:spLocks/>
          </p:cNvSpPr>
          <p:nvPr/>
        </p:nvSpPr>
        <p:spPr bwMode="auto">
          <a:xfrm>
            <a:off x="1017986" y="1357313"/>
            <a:ext cx="7268790" cy="508992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l"/>
            <a:r>
              <a:rPr lang="en-US" altLang="zh-CN" b="1" dirty="0">
                <a:solidFill>
                  <a:srgbClr val="FF0066"/>
                </a:solidFill>
                <a:latin typeface="微软雅黑" pitchFamily="34" charset="-122"/>
                <a:ea typeface="微软雅黑" pitchFamily="34" charset="-122"/>
              </a:rPr>
              <a:t>web1.0          </a:t>
            </a:r>
            <a:r>
              <a:rPr lang="en-US" altLang="zh-CN" b="1" dirty="0" smtClean="0">
                <a:solidFill>
                  <a:srgbClr val="FF0066"/>
                </a:solidFill>
                <a:latin typeface="微软雅黑" pitchFamily="34" charset="-122"/>
                <a:ea typeface="微软雅黑" pitchFamily="34" charset="-122"/>
              </a:rPr>
              <a:t>                        </a:t>
            </a:r>
            <a:r>
              <a:rPr lang="en-US" altLang="zh-CN" b="1" dirty="0">
                <a:solidFill>
                  <a:srgbClr val="FF0066"/>
                </a:solidFill>
                <a:latin typeface="微软雅黑" pitchFamily="34" charset="-122"/>
                <a:ea typeface="微软雅黑" pitchFamily="34" charset="-122"/>
              </a:rPr>
              <a:t>web2.0         </a:t>
            </a:r>
            <a:r>
              <a:rPr lang="en-US" altLang="zh-CN" b="1" dirty="0" smtClean="0">
                <a:solidFill>
                  <a:srgbClr val="FF0066"/>
                </a:solidFill>
                <a:latin typeface="微软雅黑" pitchFamily="34" charset="-122"/>
                <a:ea typeface="微软雅黑" pitchFamily="34" charset="-122"/>
              </a:rPr>
              <a:t>                     </a:t>
            </a:r>
            <a:r>
              <a:rPr lang="en-US" altLang="zh-CN" b="1" dirty="0">
                <a:solidFill>
                  <a:srgbClr val="FF0066"/>
                </a:solidFill>
                <a:latin typeface="微软雅黑" pitchFamily="34" charset="-122"/>
                <a:ea typeface="微软雅黑" pitchFamily="34" charset="-122"/>
              </a:rPr>
              <a:t>web3.0</a:t>
            </a:r>
          </a:p>
        </p:txBody>
      </p:sp>
      <p:sp>
        <p:nvSpPr>
          <p:cNvPr id="18435" name="Rectangle 3"/>
          <p:cNvSpPr>
            <a:spLocks/>
          </p:cNvSpPr>
          <p:nvPr/>
        </p:nvSpPr>
        <p:spPr bwMode="auto">
          <a:xfrm>
            <a:off x="1009080" y="4143380"/>
            <a:ext cx="7206258" cy="508992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l"/>
            <a:r>
              <a:rPr lang="zh-CN" altLang="en-US" b="1" dirty="0">
                <a:solidFill>
                  <a:srgbClr val="FF0066"/>
                </a:solidFill>
                <a:latin typeface="微软雅黑" pitchFamily="34" charset="-122"/>
                <a:ea typeface="微软雅黑" pitchFamily="34" charset="-122"/>
              </a:rPr>
              <a:t>设计</a:t>
            </a:r>
            <a:r>
              <a:rPr lang="en-US" altLang="zh-CN" b="1" dirty="0">
                <a:solidFill>
                  <a:srgbClr val="FF0066"/>
                </a:solidFill>
                <a:latin typeface="微软雅黑" pitchFamily="34" charset="-122"/>
                <a:ea typeface="微软雅黑" pitchFamily="34" charset="-122"/>
              </a:rPr>
              <a:t>1.0           </a:t>
            </a:r>
            <a:r>
              <a:rPr lang="en-US" altLang="zh-CN" b="1" dirty="0" smtClean="0">
                <a:solidFill>
                  <a:srgbClr val="FF0066"/>
                </a:solidFill>
                <a:latin typeface="微软雅黑" pitchFamily="34" charset="-122"/>
                <a:ea typeface="微软雅黑" pitchFamily="34" charset="-122"/>
              </a:rPr>
              <a:t>                        </a:t>
            </a:r>
            <a:r>
              <a:rPr lang="zh-CN" altLang="en-US" b="1" dirty="0">
                <a:solidFill>
                  <a:srgbClr val="FF0066"/>
                </a:solidFill>
                <a:latin typeface="微软雅黑" pitchFamily="34" charset="-122"/>
                <a:ea typeface="微软雅黑" pitchFamily="34" charset="-122"/>
              </a:rPr>
              <a:t>设计</a:t>
            </a:r>
            <a:r>
              <a:rPr lang="en-US" altLang="zh-CN" b="1" dirty="0">
                <a:solidFill>
                  <a:srgbClr val="FF0066"/>
                </a:solidFill>
                <a:latin typeface="微软雅黑" pitchFamily="34" charset="-122"/>
                <a:ea typeface="微软雅黑" pitchFamily="34" charset="-122"/>
              </a:rPr>
              <a:t>2.0         </a:t>
            </a:r>
            <a:r>
              <a:rPr lang="en-US" altLang="zh-CN" b="1" dirty="0" smtClean="0">
                <a:solidFill>
                  <a:srgbClr val="FF0066"/>
                </a:solidFill>
                <a:latin typeface="微软雅黑" pitchFamily="34" charset="-122"/>
                <a:ea typeface="微软雅黑" pitchFamily="34" charset="-122"/>
              </a:rPr>
              <a:t>                      </a:t>
            </a:r>
            <a:r>
              <a:rPr lang="zh-CN" altLang="en-US" b="1" dirty="0">
                <a:solidFill>
                  <a:srgbClr val="FF0066"/>
                </a:solidFill>
                <a:latin typeface="微软雅黑" pitchFamily="34" charset="-122"/>
                <a:ea typeface="微软雅黑" pitchFamily="34" charset="-122"/>
              </a:rPr>
              <a:t>设计</a:t>
            </a:r>
            <a:r>
              <a:rPr lang="en-US" altLang="zh-CN" b="1" dirty="0">
                <a:solidFill>
                  <a:srgbClr val="FF0066"/>
                </a:solidFill>
                <a:latin typeface="微软雅黑" pitchFamily="34" charset="-122"/>
                <a:ea typeface="微软雅黑" pitchFamily="34" charset="-122"/>
              </a:rPr>
              <a:t>3.0</a:t>
            </a:r>
          </a:p>
        </p:txBody>
      </p:sp>
      <p:sp>
        <p:nvSpPr>
          <p:cNvPr id="18436" name="Rectangle 4"/>
          <p:cNvSpPr>
            <a:spLocks/>
          </p:cNvSpPr>
          <p:nvPr/>
        </p:nvSpPr>
        <p:spPr bwMode="auto">
          <a:xfrm>
            <a:off x="3357554" y="500042"/>
            <a:ext cx="2402092" cy="839391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>
              <a:lnSpc>
                <a:spcPts val="1547"/>
              </a:lnSpc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sym typeface="Helvetica" charset="0"/>
              </a:rPr>
              <a:t>通过网络应用促进网络上人与人间的信息交换和协同合作</a:t>
            </a:r>
          </a:p>
          <a:p>
            <a:pPr algn="ctr">
              <a:lnSpc>
                <a:spcPts val="1547"/>
              </a:lnSpc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sym typeface="Helvetica" charset="0"/>
              </a:rPr>
              <a:t>（网络社区、网络应用程序、社交网站、博客、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  <a:sym typeface="Helvetica" charset="0"/>
              </a:rPr>
              <a:t>Wiki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sym typeface="Helvetica" charset="0"/>
              </a:rPr>
              <a:t>）</a:t>
            </a:r>
          </a:p>
        </p:txBody>
      </p:sp>
      <p:sp>
        <p:nvSpPr>
          <p:cNvPr id="18437" name="Rectangle 5"/>
          <p:cNvSpPr>
            <a:spLocks/>
          </p:cNvSpPr>
          <p:nvPr/>
        </p:nvSpPr>
        <p:spPr bwMode="auto">
          <a:xfrm>
            <a:off x="6572264" y="625062"/>
            <a:ext cx="1785950" cy="44648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>
              <a:lnSpc>
                <a:spcPts val="1547"/>
              </a:lnSpc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sym typeface="Helvetica" charset="0"/>
              </a:rPr>
              <a:t>基于互联网数据开发平台的个性化、互动化的深入应用服务</a:t>
            </a:r>
          </a:p>
        </p:txBody>
      </p:sp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20793" y="1857364"/>
            <a:ext cx="1179835" cy="229493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95516" y="1857364"/>
            <a:ext cx="1205508" cy="2280419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18440" name="Rectangle 8"/>
          <p:cNvSpPr>
            <a:spLocks/>
          </p:cNvSpPr>
          <p:nvPr/>
        </p:nvSpPr>
        <p:spPr bwMode="auto">
          <a:xfrm>
            <a:off x="642910" y="500042"/>
            <a:ext cx="1643074" cy="44648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>
              <a:lnSpc>
                <a:spcPts val="1547"/>
              </a:lnSpc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sym typeface="Helvetica" charset="0"/>
              </a:rPr>
              <a:t>信息的连接</a:t>
            </a:r>
          </a:p>
          <a:p>
            <a:pPr algn="ctr">
              <a:lnSpc>
                <a:spcPts val="1547"/>
              </a:lnSpc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sym typeface="Helvetica" charset="0"/>
              </a:rPr>
              <a:t>（门户、传统搜索）</a:t>
            </a:r>
          </a:p>
        </p:txBody>
      </p:sp>
      <p:sp>
        <p:nvSpPr>
          <p:cNvPr id="18441" name="Rectangle 9"/>
          <p:cNvSpPr>
            <a:spLocks/>
          </p:cNvSpPr>
          <p:nvPr/>
        </p:nvSpPr>
        <p:spPr bwMode="auto">
          <a:xfrm>
            <a:off x="500034" y="4786322"/>
            <a:ext cx="1857388" cy="44648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>
              <a:lnSpc>
                <a:spcPts val="1547"/>
              </a:lnSpc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sym typeface="Helvetica" charset="0"/>
              </a:rPr>
              <a:t>手工艺时代</a:t>
            </a:r>
          </a:p>
          <a:p>
            <a:pPr algn="ctr">
              <a:lnSpc>
                <a:spcPts val="1547"/>
              </a:lnSpc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sym typeface="Helvetica" charset="0"/>
              </a:rPr>
              <a:t>设计即产品，产品即制造</a:t>
            </a:r>
          </a:p>
        </p:txBody>
      </p:sp>
      <p:sp>
        <p:nvSpPr>
          <p:cNvPr id="18442" name="Rectangle 10"/>
          <p:cNvSpPr>
            <a:spLocks/>
          </p:cNvSpPr>
          <p:nvPr/>
        </p:nvSpPr>
        <p:spPr bwMode="auto">
          <a:xfrm>
            <a:off x="3428992" y="4786322"/>
            <a:ext cx="2000264" cy="642938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>
              <a:lnSpc>
                <a:spcPts val="1547"/>
              </a:lnSpc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sym typeface="Helvetica" charset="0"/>
              </a:rPr>
              <a:t>工业化时代</a:t>
            </a:r>
          </a:p>
          <a:p>
            <a:pPr algn="ctr">
              <a:lnSpc>
                <a:spcPts val="1547"/>
              </a:lnSpc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sym typeface="Helvetica" charset="0"/>
              </a:rPr>
              <a:t>以设计挖掘商业需求，服务商业经济</a:t>
            </a:r>
          </a:p>
        </p:txBody>
      </p:sp>
      <p:sp>
        <p:nvSpPr>
          <p:cNvPr id="18443" name="Rectangle 11"/>
          <p:cNvSpPr>
            <a:spLocks/>
          </p:cNvSpPr>
          <p:nvPr/>
        </p:nvSpPr>
        <p:spPr bwMode="auto">
          <a:xfrm>
            <a:off x="6429388" y="4786326"/>
            <a:ext cx="2000264" cy="642938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>
              <a:lnSpc>
                <a:spcPts val="1547"/>
              </a:lnSpc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sym typeface="Helvetica" charset="0"/>
              </a:rPr>
              <a:t>信息化时代</a:t>
            </a:r>
          </a:p>
          <a:p>
            <a:pPr algn="ctr">
              <a:lnSpc>
                <a:spcPts val="1547"/>
              </a:lnSpc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  <a:sym typeface="Helvetica" charset="0"/>
              </a:rPr>
              <a:t>基于信息数据的设计、制造、商业的三方面融合的开发平台</a:t>
            </a:r>
          </a:p>
        </p:txBody>
      </p:sp>
      <p:sp>
        <p:nvSpPr>
          <p:cNvPr id="18444" name="Rectangle 12"/>
          <p:cNvSpPr>
            <a:spLocks/>
          </p:cNvSpPr>
          <p:nvPr/>
        </p:nvSpPr>
        <p:spPr bwMode="auto">
          <a:xfrm>
            <a:off x="500034" y="5719502"/>
            <a:ext cx="1857388" cy="44648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>
              <a:lnSpc>
                <a:spcPts val="1547"/>
              </a:lnSpc>
            </a:pPr>
            <a:r>
              <a:rPr lang="zh-CN" altLang="en-US" sz="1200" dirty="0">
                <a:solidFill>
                  <a:srgbClr val="0079A5"/>
                </a:solidFill>
                <a:latin typeface="微软雅黑" pitchFamily="34" charset="-122"/>
                <a:ea typeface="微软雅黑" pitchFamily="34" charset="-122"/>
                <a:sym typeface="Helvetica" charset="0"/>
              </a:rPr>
              <a:t>工匠、老板把自己的想法创作出来，或者销售它们</a:t>
            </a:r>
          </a:p>
        </p:txBody>
      </p:sp>
      <p:sp>
        <p:nvSpPr>
          <p:cNvPr id="18445" name="Rectangle 13"/>
          <p:cNvSpPr>
            <a:spLocks/>
          </p:cNvSpPr>
          <p:nvPr/>
        </p:nvSpPr>
        <p:spPr bwMode="auto">
          <a:xfrm>
            <a:off x="3241477" y="5715016"/>
            <a:ext cx="2339578" cy="44648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>
              <a:lnSpc>
                <a:spcPts val="1547"/>
              </a:lnSpc>
            </a:pPr>
            <a:r>
              <a:rPr lang="zh-CN" altLang="en-US" sz="1200" dirty="0">
                <a:solidFill>
                  <a:srgbClr val="0079A5"/>
                </a:solidFill>
                <a:latin typeface="微软雅黑" pitchFamily="34" charset="-122"/>
                <a:ea typeface="微软雅黑" pitchFamily="34" charset="-122"/>
                <a:sym typeface="Helvetica" charset="0"/>
              </a:rPr>
              <a:t>企业有一个市场需求后让设计师制作出来再批量制造</a:t>
            </a:r>
          </a:p>
        </p:txBody>
      </p:sp>
      <p:sp>
        <p:nvSpPr>
          <p:cNvPr id="18446" name="Rectangle 14"/>
          <p:cNvSpPr>
            <a:spLocks/>
          </p:cNvSpPr>
          <p:nvPr/>
        </p:nvSpPr>
        <p:spPr bwMode="auto">
          <a:xfrm>
            <a:off x="6429388" y="5715016"/>
            <a:ext cx="2071702" cy="44648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>
              <a:lnSpc>
                <a:spcPts val="1547"/>
              </a:lnSpc>
            </a:pPr>
            <a:r>
              <a:rPr lang="zh-CN" altLang="en-US" sz="1200" dirty="0">
                <a:solidFill>
                  <a:srgbClr val="0079A5"/>
                </a:solidFill>
                <a:latin typeface="微软雅黑" pitchFamily="34" charset="-122"/>
                <a:ea typeface="微软雅黑" pitchFamily="34" charset="-122"/>
                <a:sym typeface="Helvetica" charset="0"/>
              </a:rPr>
              <a:t>基于商业数据的精确反向设计，或是个性化的需求设计制造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214283" y="714356"/>
          <a:ext cx="8786874" cy="33375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01218"/>
                <a:gridCol w="1051421"/>
                <a:gridCol w="2553451"/>
                <a:gridCol w="1051421"/>
                <a:gridCol w="3229363"/>
              </a:tblGrid>
              <a:tr h="370840">
                <a:tc>
                  <a:txBody>
                    <a:bodyPr/>
                    <a:lstStyle/>
                    <a:p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周二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周五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第一周</a:t>
                      </a:r>
                      <a:endParaRPr lang="en-US" altLang="zh-CN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日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商业模式创新（工具、方法）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10</a:t>
                      </a:r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日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图解商业模式</a:t>
                      </a:r>
                      <a:endParaRPr lang="en-US" altLang="zh-CN" sz="1400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第二周</a:t>
                      </a:r>
                      <a:endParaRPr lang="en-US" altLang="zh-CN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14</a:t>
                      </a:r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日</a:t>
                      </a:r>
                      <a:endParaRPr lang="zh-CN" altLang="en-US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作业一汇报</a:t>
                      </a:r>
                      <a:endParaRPr lang="en-US" altLang="zh-CN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17</a:t>
                      </a:r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日</a:t>
                      </a:r>
                      <a:endParaRPr lang="zh-CN" altLang="en-US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源创新（创新分析）</a:t>
                      </a:r>
                      <a:endParaRPr lang="en-US" altLang="zh-CN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第三周</a:t>
                      </a:r>
                      <a:endParaRPr lang="en-US" altLang="zh-CN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21</a:t>
                      </a:r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日</a:t>
                      </a:r>
                      <a:endParaRPr lang="zh-CN" altLang="en-US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作业二汇报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24</a:t>
                      </a:r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日</a:t>
                      </a:r>
                      <a:endParaRPr lang="zh-CN" altLang="en-US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互联网、电子商务、制造、设计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第四周</a:t>
                      </a:r>
                      <a:endParaRPr lang="en-US" altLang="zh-CN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28</a:t>
                      </a:r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日</a:t>
                      </a:r>
                      <a:endParaRPr lang="zh-CN" altLang="en-US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作业时间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31</a:t>
                      </a:r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日</a:t>
                      </a:r>
                      <a:endParaRPr lang="zh-CN" altLang="en-US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作业三汇报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第五周</a:t>
                      </a:r>
                      <a:endParaRPr lang="en-US" altLang="zh-CN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日</a:t>
                      </a:r>
                      <a:endParaRPr lang="zh-CN" altLang="en-US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社交设计</a:t>
                      </a:r>
                      <a:r>
                        <a:rPr lang="en-US" altLang="zh-CN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+</a:t>
                      </a:r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作业指导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日</a:t>
                      </a:r>
                      <a:endParaRPr lang="zh-CN" altLang="en-US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设计表达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第六周</a:t>
                      </a:r>
                      <a:endParaRPr lang="en-US" altLang="zh-CN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11</a:t>
                      </a:r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日</a:t>
                      </a:r>
                      <a:endParaRPr lang="zh-CN" altLang="en-US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作业时间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14</a:t>
                      </a:r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日</a:t>
                      </a:r>
                      <a:endParaRPr lang="zh-CN" altLang="en-US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作业时间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第七周</a:t>
                      </a:r>
                      <a:endParaRPr lang="en-US" altLang="zh-CN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18</a:t>
                      </a:r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日</a:t>
                      </a:r>
                      <a:endParaRPr lang="zh-CN" altLang="en-US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分组检查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21</a:t>
                      </a:r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日</a:t>
                      </a:r>
                      <a:endParaRPr lang="zh-CN" altLang="en-US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作业时间</a:t>
                      </a:r>
                      <a:endParaRPr lang="zh-CN" altLang="en-US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第八周</a:t>
                      </a:r>
                      <a:endParaRPr lang="en-US" altLang="zh-CN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25</a:t>
                      </a:r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日</a:t>
                      </a:r>
                      <a:endParaRPr lang="zh-CN" altLang="en-US" sz="16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展示汇报</a:t>
                      </a:r>
                      <a:endParaRPr lang="zh-CN" altLang="en-US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14282" y="4286256"/>
            <a:ext cx="692689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作业一：</a:t>
            </a:r>
            <a:endParaRPr lang="en-US" altLang="zh-CN" sz="1600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商业模式转为画布，了解每个部分的构成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用商业工具解构中国公司，并形成画布图，提交一个实体画布；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作业二：</a:t>
            </a:r>
            <a:endParaRPr lang="en-US" altLang="zh-CN" sz="1600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用创新工具分析现有传统行业，并形成源创新商业模式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作业三：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构思一个设计为核心的商业模式（提出假设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发现机遇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构思创意）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作业四：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设计产品（主张价值）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视频拍摄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设计表达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DELL790\Dropbox\实验室\商业模式创新\7888051104_db6da6ac5b_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4414" y="642918"/>
            <a:ext cx="7643834" cy="57328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DELL790\Dropbox\实验室\商业模式创新\7887898256_a1f1031996_k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71546"/>
            <a:ext cx="9144000" cy="4536281"/>
          </a:xfrm>
          <a:prstGeom prst="rect">
            <a:avLst/>
          </a:prstGeom>
          <a:noFill/>
        </p:spPr>
      </p:pic>
      <p:sp>
        <p:nvSpPr>
          <p:cNvPr id="4" name="矩形 3"/>
          <p:cNvSpPr/>
          <p:nvPr/>
        </p:nvSpPr>
        <p:spPr>
          <a:xfrm>
            <a:off x="2569663" y="343895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rgbClr val="FF0066"/>
                </a:solidFill>
                <a:latin typeface="微软雅黑" pitchFamily="34" charset="-122"/>
                <a:ea typeface="微软雅黑" pitchFamily="34" charset="-122"/>
              </a:rPr>
              <a:t>设计师的价值主张画布</a:t>
            </a:r>
            <a:endParaRPr lang="zh-CN" altLang="en-US" sz="3200" b="1" dirty="0">
              <a:solidFill>
                <a:srgbClr val="FF0066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1376</TotalTime>
  <Words>1655</Words>
  <Application>Microsoft Office PowerPoint</Application>
  <PresentationFormat>全屏显示(4:3)</PresentationFormat>
  <Paragraphs>164</Paragraphs>
  <Slides>27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28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DELL790</dc:creator>
  <cp:lastModifiedBy>DELL790</cp:lastModifiedBy>
  <cp:revision>124</cp:revision>
  <dcterms:created xsi:type="dcterms:W3CDTF">2013-05-02T05:54:00Z</dcterms:created>
  <dcterms:modified xsi:type="dcterms:W3CDTF">2013-06-07T03:08:33Z</dcterms:modified>
</cp:coreProperties>
</file>